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gEpOuSBYg3fxzop+4Kl60MtmqL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Employees who are at Employees who are at younger age, lower job level, and work less years in the current role show higher potential to leave.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Employees who value their environment satisfaction lower and have lower hourly rate contribute to Attrition more.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Employees who live further away from work and work less years in the company may choose to leave easier. 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Employees who value their environment satisfaction lower and have lower hourly rate contribute to Attrition more.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Employees who live further away from work and work less years in the company may choose to leave easily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mymodel &lt;- multinom(Attrition ~ PC1 + PC2 + PC3 + PC4, data = training)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formula = Attrition ~ PC1 + PC2 + PC3 + PC4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Predict: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31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1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1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1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3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3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4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40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4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" name="Google Shape;27;p3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9" name="Google Shape;49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3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6" name="Google Shape;56;p3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3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3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3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3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3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3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38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3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9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16.jp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2742300" y="1060100"/>
            <a:ext cx="61380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IBM EMPLOYEE ATTRITION PREDICTION</a:t>
            </a:r>
            <a:endParaRPr/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4224602" y="3468175"/>
            <a:ext cx="3849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FFFFFF"/>
                </a:solidFill>
              </a:rPr>
              <a:t>DSC 424 Final Project Presentation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FFFFFF"/>
                </a:solidFill>
              </a:rPr>
              <a:t>Serena Yang, Yueting Zhao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36" name="Google Shape;1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00" y="4458275"/>
            <a:ext cx="1264800" cy="5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LASSO</a:t>
            </a:r>
            <a:endParaRPr/>
          </a:p>
        </p:txBody>
      </p:sp>
      <p:sp>
        <p:nvSpPr>
          <p:cNvPr id="263" name="Google Shape;263;p10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4" name="Google Shape;264;p10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10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10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10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10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10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10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1" name="Google Shape;271;p10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10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600" y="1319713"/>
            <a:ext cx="2038725" cy="33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0"/>
          <p:cNvSpPr txBox="1"/>
          <p:nvPr/>
        </p:nvSpPr>
        <p:spPr>
          <a:xfrm>
            <a:off x="3691275" y="1761800"/>
            <a:ext cx="39639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Lasso can perform feature selection. </a:t>
            </a:r>
            <a:endParaRPr b="0" i="0" sz="11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lasso$lambda.1se =  0.007877239</a:t>
            </a:r>
            <a:endParaRPr b="0" i="0" sz="11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number of variables is reduced to 14.</a:t>
            </a:r>
            <a:endParaRPr b="0" i="0" sz="11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Stepwise Selection</a:t>
            </a:r>
            <a:endParaRPr/>
          </a:p>
        </p:txBody>
      </p:sp>
      <p:sp>
        <p:nvSpPr>
          <p:cNvPr id="280" name="Google Shape;280;p11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1" name="Google Shape;281;p11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11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11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11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11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11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7" name="Google Shape;287;p11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8" name="Google Shape;288;p11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11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775" y="1466900"/>
            <a:ext cx="6377225" cy="88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4775" y="2759025"/>
            <a:ext cx="6377225" cy="84484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"/>
          <p:cNvSpPr txBox="1"/>
          <p:nvPr/>
        </p:nvSpPr>
        <p:spPr>
          <a:xfrm>
            <a:off x="496275" y="4096975"/>
            <a:ext cx="6550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results from Stepwise Selection are supported the Lasso result</a:t>
            </a:r>
            <a:endParaRPr b="0" i="0" sz="11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"/>
          <p:cNvSpPr txBox="1"/>
          <p:nvPr>
            <p:ph type="title"/>
          </p:nvPr>
        </p:nvSpPr>
        <p:spPr>
          <a:xfrm>
            <a:off x="1326000" y="5749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Logistic Regression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98" name="Google Shape;298;p12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9" name="Google Shape;299;p12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12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12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12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12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12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12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6" name="Google Shape;306;p12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12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100" y="1238075"/>
            <a:ext cx="2676457" cy="3349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2"/>
          <p:cNvSpPr txBox="1"/>
          <p:nvPr/>
        </p:nvSpPr>
        <p:spPr>
          <a:xfrm>
            <a:off x="4579700" y="1754850"/>
            <a:ext cx="3478200" cy="24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 of the logistic regression:</a:t>
            </a:r>
            <a:endParaRPr b="0" i="0" sz="1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1.p-value.</a:t>
            </a:r>
            <a:endParaRPr b="0" i="0" sz="1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2.Null deviance and Residual deviance </a:t>
            </a:r>
            <a:endParaRPr b="0" i="0" sz="1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Scatter Plot and Correlations</a:t>
            </a:r>
            <a:endParaRPr/>
          </a:p>
        </p:txBody>
      </p:sp>
      <p:sp>
        <p:nvSpPr>
          <p:cNvPr id="315" name="Google Shape;315;p13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6" name="Google Shape;316;p13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" name="Google Shape;317;p13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13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13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13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13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13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3" name="Google Shape;323;p13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13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00" y="1365825"/>
            <a:ext cx="6778817" cy="35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Scatter Plot and Correlations with PCA</a:t>
            </a:r>
            <a:endParaRPr/>
          </a:p>
        </p:txBody>
      </p:sp>
      <p:pic>
        <p:nvPicPr>
          <p:cNvPr id="331" name="Google Shape;3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0" y="1097150"/>
            <a:ext cx="667302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"/>
          <p:cNvSpPr txBox="1"/>
          <p:nvPr>
            <p:ph type="title"/>
          </p:nvPr>
        </p:nvSpPr>
        <p:spPr>
          <a:xfrm>
            <a:off x="1288600" y="5749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PCA - Summary</a:t>
            </a:r>
            <a:endParaRPr/>
          </a:p>
        </p:txBody>
      </p:sp>
      <p:sp>
        <p:nvSpPr>
          <p:cNvPr id="337" name="Google Shape;337;p15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8" name="Google Shape;338;p15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15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15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15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15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15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15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" name="Google Shape;345;p15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15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900" y="1104225"/>
            <a:ext cx="6491148" cy="16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4900" y="2900500"/>
            <a:ext cx="3203702" cy="163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7550" y="2892038"/>
            <a:ext cx="3203701" cy="165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6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PCA - BiPlot</a:t>
            </a:r>
            <a:endParaRPr/>
          </a:p>
        </p:txBody>
      </p:sp>
      <p:sp>
        <p:nvSpPr>
          <p:cNvPr id="355" name="Google Shape;355;p16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6" name="Google Shape;356;p16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16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p16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16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p16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" name="Google Shape;361;p16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16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3" name="Google Shape;363;p16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" name="Google Shape;364;p16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925" y="1126851"/>
            <a:ext cx="4171799" cy="37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PCA - Loadings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71" name="Google Shape;371;p17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2" name="Google Shape;372;p17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3" name="Google Shape;373;p17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17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5" name="Google Shape;375;p17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6" name="Google Shape;376;p17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17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8" name="Google Shape;378;p17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9" name="Google Shape;379;p17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17"/>
          <p:cNvSpPr/>
          <p:nvPr/>
        </p:nvSpPr>
        <p:spPr>
          <a:xfrm>
            <a:off x="8568025" y="30931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17"/>
          <p:cNvPicPr preferRelativeResize="0"/>
          <p:nvPr/>
        </p:nvPicPr>
        <p:blipFill rotWithShape="1">
          <a:blip r:embed="rId3">
            <a:alphaModFix/>
          </a:blip>
          <a:srcRect b="0" l="0" r="14529" t="0"/>
          <a:stretch/>
        </p:blipFill>
        <p:spPr>
          <a:xfrm>
            <a:off x="1538700" y="1520775"/>
            <a:ext cx="5057074" cy="26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Factor Analysis and Loadings</a:t>
            </a:r>
            <a:endParaRPr/>
          </a:p>
        </p:txBody>
      </p:sp>
      <p:sp>
        <p:nvSpPr>
          <p:cNvPr id="387" name="Google Shape;387;p18"/>
          <p:cNvSpPr txBox="1"/>
          <p:nvPr/>
        </p:nvSpPr>
        <p:spPr>
          <a:xfrm>
            <a:off x="931650" y="1518250"/>
            <a:ext cx="28122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best N factors: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8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9" name="Google Shape;389;p18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18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18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18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p18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18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p18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6" name="Google Shape;396;p18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18"/>
          <p:cNvSpPr/>
          <p:nvPr/>
        </p:nvSpPr>
        <p:spPr>
          <a:xfrm>
            <a:off x="8568025" y="30931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9100" y="1129475"/>
            <a:ext cx="380395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Fit Model with PCs</a:t>
            </a:r>
            <a:endParaRPr/>
          </a:p>
        </p:txBody>
      </p:sp>
      <p:sp>
        <p:nvSpPr>
          <p:cNvPr id="404" name="Google Shape;404;p19"/>
          <p:cNvSpPr txBox="1"/>
          <p:nvPr/>
        </p:nvSpPr>
        <p:spPr>
          <a:xfrm>
            <a:off x="1297500" y="1020075"/>
            <a:ext cx="3501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formula = Attrition ~ PC1 + PC2 + PC3 + PC4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1850" y="1685325"/>
            <a:ext cx="2785411" cy="18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" name="Google Shape;143;p2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2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2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2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2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2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2"/>
          <p:cNvSpPr/>
          <p:nvPr/>
        </p:nvSpPr>
        <p:spPr>
          <a:xfrm>
            <a:off x="8568025" y="1416772"/>
            <a:ext cx="152400" cy="15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1933650" y="2096975"/>
            <a:ext cx="52767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It is a Human Resources Problem!</a:t>
            </a:r>
            <a:endParaRPr b="0" i="0" sz="25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1135975" y="3084550"/>
            <a:ext cx="5661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Prediction with Principal Components</a:t>
            </a:r>
            <a:endParaRPr/>
          </a:p>
        </p:txBody>
      </p:sp>
      <p:sp>
        <p:nvSpPr>
          <p:cNvPr id="411" name="Google Shape;411;p20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2" name="Google Shape;412;p20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" name="Google Shape;413;p20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" name="Google Shape;414;p20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5" name="Google Shape;415;p20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" name="Google Shape;416;p20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20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20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9" name="Google Shape;419;p20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" name="Google Shape;420;p20"/>
          <p:cNvSpPr/>
          <p:nvPr/>
        </p:nvSpPr>
        <p:spPr>
          <a:xfrm>
            <a:off x="8568025" y="30931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0"/>
          <p:cNvSpPr txBox="1"/>
          <p:nvPr/>
        </p:nvSpPr>
        <p:spPr>
          <a:xfrm>
            <a:off x="1183300" y="1007075"/>
            <a:ext cx="36387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0"/>
          <p:cNvSpPr txBox="1"/>
          <p:nvPr/>
        </p:nvSpPr>
        <p:spPr>
          <a:xfrm>
            <a:off x="1183300" y="1307850"/>
            <a:ext cx="19545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Misclassification: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Prediction Accuracy: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3238" y="3258475"/>
            <a:ext cx="3367431" cy="15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8014" y="1399170"/>
            <a:ext cx="3906236" cy="15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0" name="Google Shape;430;p21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p21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p21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3" name="Google Shape;433;p21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4" name="Google Shape;434;p21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21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21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7" name="Google Shape;437;p21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8" name="Google Shape;438;p21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1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LDA</a:t>
            </a:r>
            <a:endParaRPr/>
          </a:p>
        </p:txBody>
      </p:sp>
      <p:pic>
        <p:nvPicPr>
          <p:cNvPr id="440" name="Google Shape;4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175" y="869850"/>
            <a:ext cx="4510452" cy="281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275" y="3866648"/>
            <a:ext cx="6517350" cy="10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1"/>
          <p:cNvSpPr txBox="1"/>
          <p:nvPr/>
        </p:nvSpPr>
        <p:spPr>
          <a:xfrm>
            <a:off x="176400" y="4142499"/>
            <a:ext cx="884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loadings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8" name="Google Shape;448;p22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9" name="Google Shape;449;p22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p22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22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22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3" name="Google Shape;453;p22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4" name="Google Shape;454;p22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5" name="Google Shape;455;p22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6" name="Google Shape;456;p22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2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LDA</a:t>
            </a:r>
            <a:endParaRPr/>
          </a:p>
        </p:txBody>
      </p:sp>
      <p:pic>
        <p:nvPicPr>
          <p:cNvPr id="458" name="Google Shape;4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325" y="1466900"/>
            <a:ext cx="3284125" cy="2102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1000" y="1466875"/>
            <a:ext cx="3284176" cy="210227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2"/>
          <p:cNvSpPr txBox="1"/>
          <p:nvPr/>
        </p:nvSpPr>
        <p:spPr>
          <a:xfrm>
            <a:off x="1669600" y="3712650"/>
            <a:ext cx="9711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separation</a:t>
            </a:r>
            <a:endParaRPr b="0" i="0" sz="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22"/>
          <p:cNvSpPr txBox="1"/>
          <p:nvPr/>
        </p:nvSpPr>
        <p:spPr>
          <a:xfrm>
            <a:off x="5250900" y="3712650"/>
            <a:ext cx="1388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0" i="0" sz="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6163" y="4240275"/>
            <a:ext cx="4212801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2"/>
          <p:cNvSpPr txBox="1"/>
          <p:nvPr/>
        </p:nvSpPr>
        <p:spPr>
          <a:xfrm>
            <a:off x="1491075" y="4315725"/>
            <a:ext cx="1826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Confusion matrix</a:t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LDA</a:t>
            </a:r>
            <a:endParaRPr/>
          </a:p>
        </p:txBody>
      </p:sp>
      <p:sp>
        <p:nvSpPr>
          <p:cNvPr id="469" name="Google Shape;469;p23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0" name="Google Shape;470;p23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p23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p23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23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23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23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6" name="Google Shape;476;p23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7" name="Google Shape;477;p23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p23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3557" y="700425"/>
            <a:ext cx="4798045" cy="29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7250" y="3820803"/>
            <a:ext cx="656292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3"/>
          <p:cNvSpPr txBox="1"/>
          <p:nvPr/>
        </p:nvSpPr>
        <p:spPr>
          <a:xfrm>
            <a:off x="313775" y="4103211"/>
            <a:ext cx="884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loadings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4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LDA</a:t>
            </a:r>
            <a:endParaRPr/>
          </a:p>
        </p:txBody>
      </p:sp>
      <p:sp>
        <p:nvSpPr>
          <p:cNvPr id="487" name="Google Shape;487;p24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8" name="Google Shape;488;p24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Google Shape;489;p24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24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24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2" name="Google Shape;492;p24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24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24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5" name="Google Shape;495;p24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24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325" y="1466900"/>
            <a:ext cx="3339400" cy="21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8000" y="1466890"/>
            <a:ext cx="3339400" cy="213766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4"/>
          <p:cNvSpPr txBox="1"/>
          <p:nvPr/>
        </p:nvSpPr>
        <p:spPr>
          <a:xfrm>
            <a:off x="1669600" y="3712650"/>
            <a:ext cx="9711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separation</a:t>
            </a:r>
            <a:endParaRPr b="0" i="0" sz="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24"/>
          <p:cNvSpPr txBox="1"/>
          <p:nvPr/>
        </p:nvSpPr>
        <p:spPr>
          <a:xfrm>
            <a:off x="5250900" y="3712650"/>
            <a:ext cx="1388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0" i="0" sz="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24"/>
          <p:cNvSpPr txBox="1"/>
          <p:nvPr/>
        </p:nvSpPr>
        <p:spPr>
          <a:xfrm>
            <a:off x="1491075" y="4315725"/>
            <a:ext cx="1826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Confusion matrix</a:t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2" name="Google Shape;50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6725" y="4203675"/>
            <a:ext cx="4464575" cy="5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5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/>
          </a:p>
        </p:txBody>
      </p:sp>
      <p:sp>
        <p:nvSpPr>
          <p:cNvPr id="508" name="Google Shape;508;p25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9" name="Google Shape;509;p25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0" name="Google Shape;510;p25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25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25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25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25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25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6" name="Google Shape;516;p25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7" name="Google Shape;517;p25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6500" y="1625325"/>
            <a:ext cx="1154100" cy="70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5"/>
          <p:cNvPicPr preferRelativeResize="0"/>
          <p:nvPr/>
        </p:nvPicPr>
        <p:blipFill rotWithShape="1">
          <a:blip r:embed="rId4">
            <a:alphaModFix/>
          </a:blip>
          <a:srcRect b="12160" l="0" r="0" t="19861"/>
          <a:stretch/>
        </p:blipFill>
        <p:spPr>
          <a:xfrm>
            <a:off x="4406725" y="3419875"/>
            <a:ext cx="3346875" cy="2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7875" y="1269825"/>
            <a:ext cx="3056074" cy="36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6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ROC curve</a:t>
            </a:r>
            <a:endParaRPr/>
          </a:p>
        </p:txBody>
      </p:sp>
      <p:sp>
        <p:nvSpPr>
          <p:cNvPr id="526" name="Google Shape;526;p26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7" name="Google Shape;527;p26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8" name="Google Shape;528;p26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9" name="Google Shape;529;p26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0" name="Google Shape;530;p26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1" name="Google Shape;531;p26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26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3" name="Google Shape;533;p26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4" name="Google Shape;534;p26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26"/>
          <p:cNvSpPr/>
          <p:nvPr/>
        </p:nvSpPr>
        <p:spPr>
          <a:xfrm>
            <a:off x="8568025" y="3016975"/>
            <a:ext cx="152400" cy="1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900" y="1737300"/>
            <a:ext cx="4089325" cy="26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6"/>
          <p:cNvSpPr txBox="1"/>
          <p:nvPr/>
        </p:nvSpPr>
        <p:spPr>
          <a:xfrm>
            <a:off x="5492350" y="2668475"/>
            <a:ext cx="26499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area under the curve: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0.7083863</a:t>
            </a:r>
            <a:endParaRPr b="0" i="0" sz="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543" name="Google Shape;5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400" y="214025"/>
            <a:ext cx="1264800" cy="5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8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49" name="Google Shape;549;p28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0" name="Google Shape;550;p28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28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28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3" name="Google Shape;553;p28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4" name="Google Shape;554;p28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5" name="Google Shape;555;p28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6" name="Google Shape;556;p28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7" name="Google Shape;557;p28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28"/>
          <p:cNvSpPr/>
          <p:nvPr/>
        </p:nvSpPr>
        <p:spPr>
          <a:xfrm>
            <a:off x="8568025" y="4236175"/>
            <a:ext cx="152400" cy="16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8"/>
          <p:cNvSpPr txBox="1"/>
          <p:nvPr/>
        </p:nvSpPr>
        <p:spPr>
          <a:xfrm>
            <a:off x="1288600" y="1642450"/>
            <a:ext cx="6387900" cy="25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Employees who are at younger age, lower job level, and work less years in the current role show higher potential to leave.</a:t>
            </a:r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Employees who value their environment satisfaction lower and have lower hourly rate contribute to Attrition more.</a:t>
            </a:r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Employees who live further away from work and work less years in the company may choose to leave easily.</a:t>
            </a:r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variables of Job Involvement, Stock option level, percent salary hike, Hourly Rate strongly contributes to the target variable Attrition.</a:t>
            </a:r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9"/>
          <p:cNvSpPr txBox="1"/>
          <p:nvPr>
            <p:ph type="title"/>
          </p:nvPr>
        </p:nvSpPr>
        <p:spPr>
          <a:xfrm>
            <a:off x="2458200" y="1844925"/>
            <a:ext cx="46074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Thank you for watching!</a:t>
            </a:r>
            <a:endParaRPr/>
          </a:p>
        </p:txBody>
      </p:sp>
      <p:sp>
        <p:nvSpPr>
          <p:cNvPr id="565" name="Google Shape;565;p29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6" name="Google Shape;566;p29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7" name="Google Shape;567;p29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8" name="Google Shape;568;p29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29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29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1" name="Google Shape;571;p29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29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3" name="Google Shape;573;p29"/>
          <p:cNvCxnSpPr/>
          <p:nvPr/>
        </p:nvCxnSpPr>
        <p:spPr>
          <a:xfrm>
            <a:off x="8644225" y="4231350"/>
            <a:ext cx="0" cy="2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4" name="Google Shape;574;p29"/>
          <p:cNvSpPr/>
          <p:nvPr/>
        </p:nvSpPr>
        <p:spPr>
          <a:xfrm>
            <a:off x="8568025" y="4617175"/>
            <a:ext cx="152400" cy="16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72" y="4504674"/>
            <a:ext cx="980186" cy="3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9" name="Google Shape;159;p3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0" name="Google Shape;160;p3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3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3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3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3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3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7" name="Google Shape;167;p3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3"/>
          <p:cNvSpPr/>
          <p:nvPr/>
        </p:nvSpPr>
        <p:spPr>
          <a:xfrm>
            <a:off x="8568025" y="1416772"/>
            <a:ext cx="152400" cy="15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1442075" y="1520775"/>
            <a:ext cx="57600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goal of this project: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Uncovered the factors that lead to IBM employee attrition</a:t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Predict if an employee is likely to quit</a:t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"/>
          <p:cNvSpPr txBox="1"/>
          <p:nvPr/>
        </p:nvSpPr>
        <p:spPr>
          <a:xfrm>
            <a:off x="1442075" y="2982425"/>
            <a:ext cx="5760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Technique will use: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Backward Elimination &amp; Forward Selection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Lasso 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Principal Component Analysis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Linear Discriminant Analysis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Logistic Regression and receiver operating characteristic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our data?</a:t>
            </a:r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7" name="Google Shape;177;p5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5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5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5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5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5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5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4" name="Google Shape;184;p5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5"/>
          <p:cNvSpPr/>
          <p:nvPr/>
        </p:nvSpPr>
        <p:spPr>
          <a:xfrm>
            <a:off x="8568025" y="2254975"/>
            <a:ext cx="152400" cy="17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1288600" y="1614125"/>
            <a:ext cx="59568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was published by the Human Resource department of IBM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Website</a:t>
            </a:r>
            <a:r>
              <a:rPr b="0" i="0" lang="en" sz="17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Kaggle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1288600" y="2759025"/>
            <a:ext cx="4719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Before Data Cleaning: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37 variables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23,436 rows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Background</a:t>
            </a:r>
            <a:endParaRPr/>
          </a:p>
        </p:txBody>
      </p:sp>
      <p:pic>
        <p:nvPicPr>
          <p:cNvPr id="193" name="Google Shape;19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9550" y="173050"/>
            <a:ext cx="1264800" cy="5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our data?</a:t>
            </a:r>
            <a:endParaRPr/>
          </a:p>
        </p:txBody>
      </p:sp>
      <p:sp>
        <p:nvSpPr>
          <p:cNvPr id="199" name="Google Shape;199;p6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0" name="Google Shape;200;p6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6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6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6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6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6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6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7" name="Google Shape;207;p6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6"/>
          <p:cNvSpPr/>
          <p:nvPr/>
        </p:nvSpPr>
        <p:spPr>
          <a:xfrm>
            <a:off x="8568025" y="2254975"/>
            <a:ext cx="152400" cy="17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1360150" y="1725350"/>
            <a:ext cx="4719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Redundant variables: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Daily Rate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Employee Count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Application ID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Over 18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Standard Hours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15" name="Google Shape;215;p7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6" name="Google Shape;216;p7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7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7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7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7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7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7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3" name="Google Shape;223;p7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7"/>
          <p:cNvSpPr/>
          <p:nvPr/>
        </p:nvSpPr>
        <p:spPr>
          <a:xfrm>
            <a:off x="8568025" y="2254975"/>
            <a:ext cx="152400" cy="17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1288600" y="1725350"/>
            <a:ext cx="4719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23 Variables: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11 categorical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12 numeric 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1288600" y="2809950"/>
            <a:ext cx="3375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Omit NAs variables: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236 Objects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/>
          <p:nvPr/>
        </p:nvSpPr>
        <p:spPr>
          <a:xfrm>
            <a:off x="5428650" y="2168925"/>
            <a:ext cx="1073700" cy="608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1789900" y="2168900"/>
            <a:ext cx="3638750" cy="6087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 txBox="1"/>
          <p:nvPr>
            <p:ph type="title"/>
          </p:nvPr>
        </p:nvSpPr>
        <p:spPr>
          <a:xfrm>
            <a:off x="1288600" y="606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Separate Data</a:t>
            </a:r>
            <a:endParaRPr/>
          </a:p>
        </p:txBody>
      </p:sp>
      <p:sp>
        <p:nvSpPr>
          <p:cNvPr id="234" name="Google Shape;234;p8"/>
          <p:cNvSpPr txBox="1"/>
          <p:nvPr/>
        </p:nvSpPr>
        <p:spPr>
          <a:xfrm>
            <a:off x="8364900" y="1883750"/>
            <a:ext cx="648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5" name="Google Shape;235;p8"/>
          <p:cNvCxnSpPr/>
          <p:nvPr/>
        </p:nvCxnSpPr>
        <p:spPr>
          <a:xfrm>
            <a:off x="8644225" y="847175"/>
            <a:ext cx="0" cy="282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8"/>
          <p:cNvSpPr txBox="1"/>
          <p:nvPr/>
        </p:nvSpPr>
        <p:spPr>
          <a:xfrm>
            <a:off x="7891300" y="1074425"/>
            <a:ext cx="1434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2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8"/>
          <p:cNvCxnSpPr/>
          <p:nvPr/>
        </p:nvCxnSpPr>
        <p:spPr>
          <a:xfrm>
            <a:off x="8644225" y="1466888"/>
            <a:ext cx="0" cy="4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8"/>
          <p:cNvCxnSpPr/>
          <p:nvPr/>
        </p:nvCxnSpPr>
        <p:spPr>
          <a:xfrm>
            <a:off x="8644225" y="2265825"/>
            <a:ext cx="0" cy="49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8"/>
          <p:cNvSpPr txBox="1"/>
          <p:nvPr/>
        </p:nvSpPr>
        <p:spPr>
          <a:xfrm>
            <a:off x="8050200" y="2670575"/>
            <a:ext cx="127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8"/>
          <p:cNvCxnSpPr/>
          <p:nvPr/>
        </p:nvCxnSpPr>
        <p:spPr>
          <a:xfrm>
            <a:off x="8638675" y="3084550"/>
            <a:ext cx="11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8"/>
          <p:cNvSpPr txBox="1"/>
          <p:nvPr/>
        </p:nvSpPr>
        <p:spPr>
          <a:xfrm>
            <a:off x="8142175" y="3910100"/>
            <a:ext cx="1154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2" name="Google Shape;242;p8"/>
          <p:cNvCxnSpPr/>
          <p:nvPr/>
        </p:nvCxnSpPr>
        <p:spPr>
          <a:xfrm>
            <a:off x="8644225" y="43075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8"/>
          <p:cNvSpPr txBox="1"/>
          <p:nvPr/>
        </p:nvSpPr>
        <p:spPr>
          <a:xfrm>
            <a:off x="5668050" y="2243475"/>
            <a:ext cx="7728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3159000" y="2243475"/>
            <a:ext cx="1277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Training 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5" name="Google Shape;245;p8"/>
          <p:cNvCxnSpPr/>
          <p:nvPr/>
        </p:nvCxnSpPr>
        <p:spPr>
          <a:xfrm rot="10800000">
            <a:off x="1789900" y="3211175"/>
            <a:ext cx="1552500" cy="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6" name="Google Shape;246;p8"/>
          <p:cNvSpPr txBox="1"/>
          <p:nvPr/>
        </p:nvSpPr>
        <p:spPr>
          <a:xfrm>
            <a:off x="3423725" y="3010625"/>
            <a:ext cx="588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7" name="Google Shape;247;p8"/>
          <p:cNvCxnSpPr/>
          <p:nvPr/>
        </p:nvCxnSpPr>
        <p:spPr>
          <a:xfrm>
            <a:off x="4011950" y="3221375"/>
            <a:ext cx="13815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" name="Google Shape;248;p8"/>
          <p:cNvSpPr txBox="1"/>
          <p:nvPr/>
        </p:nvSpPr>
        <p:spPr>
          <a:xfrm>
            <a:off x="5730300" y="3016975"/>
            <a:ext cx="648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20%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" name="Google Shape;249;p8"/>
          <p:cNvCxnSpPr/>
          <p:nvPr/>
        </p:nvCxnSpPr>
        <p:spPr>
          <a:xfrm rot="10800000">
            <a:off x="5428650" y="3217325"/>
            <a:ext cx="3234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0" name="Google Shape;250;p8"/>
          <p:cNvCxnSpPr/>
          <p:nvPr/>
        </p:nvCxnSpPr>
        <p:spPr>
          <a:xfrm flipH="1" rot="10800000">
            <a:off x="6214350" y="3220625"/>
            <a:ext cx="2880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1" name="Google Shape;251;p8"/>
          <p:cNvSpPr/>
          <p:nvPr/>
        </p:nvSpPr>
        <p:spPr>
          <a:xfrm>
            <a:off x="8568025" y="2254975"/>
            <a:ext cx="152400" cy="17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Progress</a:t>
            </a:r>
            <a:endParaRPr/>
          </a:p>
        </p:txBody>
      </p:sp>
      <p:pic>
        <p:nvPicPr>
          <p:cNvPr id="257" name="Google Shape;2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6775" y="181250"/>
            <a:ext cx="1264800" cy="5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